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8" r:id="rId3"/>
    <p:sldMasterId id="2147483871" r:id="rId4"/>
  </p:sldMasterIdLst>
  <p:notesMasterIdLst>
    <p:notesMasterId r:id="rId26"/>
  </p:notesMasterIdLst>
  <p:handoutMasterIdLst>
    <p:handoutMasterId r:id="rId27"/>
  </p:handoutMasterIdLst>
  <p:sldIdLst>
    <p:sldId id="353" r:id="rId5"/>
    <p:sldId id="967" r:id="rId6"/>
    <p:sldId id="374" r:id="rId7"/>
    <p:sldId id="971" r:id="rId8"/>
    <p:sldId id="550" r:id="rId9"/>
    <p:sldId id="972" r:id="rId10"/>
    <p:sldId id="531" r:id="rId11"/>
    <p:sldId id="979" r:id="rId12"/>
    <p:sldId id="257" r:id="rId13"/>
    <p:sldId id="258" r:id="rId14"/>
    <p:sldId id="267" r:id="rId15"/>
    <p:sldId id="259" r:id="rId16"/>
    <p:sldId id="261" r:id="rId17"/>
    <p:sldId id="263" r:id="rId18"/>
    <p:sldId id="275" r:id="rId19"/>
    <p:sldId id="265" r:id="rId20"/>
    <p:sldId id="974" r:id="rId21"/>
    <p:sldId id="975" r:id="rId22"/>
    <p:sldId id="977" r:id="rId23"/>
    <p:sldId id="978" r:id="rId24"/>
    <p:sldId id="9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67"/>
            <p14:sldId id="374"/>
            <p14:sldId id="971"/>
            <p14:sldId id="550"/>
            <p14:sldId id="972"/>
            <p14:sldId id="531"/>
            <p14:sldId id="979"/>
            <p14:sldId id="257"/>
            <p14:sldId id="258"/>
            <p14:sldId id="267"/>
            <p14:sldId id="259"/>
            <p14:sldId id="261"/>
            <p14:sldId id="263"/>
            <p14:sldId id="275"/>
            <p14:sldId id="265"/>
            <p14:sldId id="974"/>
            <p14:sldId id="975"/>
            <p14:sldId id="977"/>
            <p14:sldId id="978"/>
            <p14:sldId id="9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72BE28"/>
    <a:srgbClr val="008CDB"/>
    <a:srgbClr val="1A1A1A"/>
    <a:srgbClr val="474747"/>
    <a:srgbClr val="006BBA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28CC-9750-43F7-9DD3-36E85E46DBD5}" v="5" dt="2018-08-03T09:06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3" autoAdjust="0"/>
    <p:restoredTop sz="84094" autoAdjust="0"/>
  </p:normalViewPr>
  <p:slideViewPr>
    <p:cSldViewPr snapToGrid="0" snapToObjects="1">
      <p:cViewPr varScale="1">
        <p:scale>
          <a:sx n="79" d="100"/>
          <a:sy n="79" d="100"/>
        </p:scale>
        <p:origin x="925" y="51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with more details on each Sprint</a:t>
            </a:r>
          </a:p>
          <a:p>
            <a:r>
              <a:rPr lang="en-US" b="1" dirty="0"/>
              <a:t>Sprint 1</a:t>
            </a:r>
            <a:endParaRPr lang="en-US" dirty="0"/>
          </a:p>
          <a:p>
            <a:r>
              <a:rPr lang="en-US" dirty="0"/>
              <a:t>- Workshop with Testbed to deploy </a:t>
            </a:r>
            <a:r>
              <a:rPr lang="en-US" dirty="0" err="1"/>
              <a:t>OneAgents</a:t>
            </a:r>
            <a:r>
              <a:rPr lang="en-US" dirty="0"/>
              <a:t> on EC2 with Terraform &amp; CloudFormation</a:t>
            </a:r>
          </a:p>
          <a:p>
            <a:r>
              <a:rPr lang="en-US" dirty="0"/>
              <a:t>- Identify avail deployment tools and environments at customer</a:t>
            </a:r>
          </a:p>
          <a:p>
            <a:r>
              <a:rPr lang="en-US" dirty="0"/>
              <a:t>- Rollout sample app from testbed using tools available within customer org</a:t>
            </a:r>
          </a:p>
          <a:p>
            <a:r>
              <a:rPr lang="en-US" dirty="0"/>
              <a:t>- Evaluate Meta Data to be pushed to Dynatrace </a:t>
            </a:r>
            <a:r>
              <a:rPr lang="en-US" dirty="0" err="1"/>
              <a:t>OneAgents</a:t>
            </a:r>
            <a:r>
              <a:rPr lang="en-US" dirty="0"/>
              <a:t> based on customers current processes, e.g. Project Name, Team Ownership, Service Type, Pipeline, …</a:t>
            </a:r>
          </a:p>
          <a:p>
            <a:r>
              <a:rPr lang="en-US" dirty="0"/>
              <a:t>- Push Customer Specific Meta Data to testbed. Validate correct detection and naming in Dynatrace</a:t>
            </a:r>
          </a:p>
          <a:p>
            <a:r>
              <a:rPr lang="en-US" dirty="0"/>
              <a:t>- Setup demo integration with available Incident Management Tool (fallback email)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Select first application or part of platform for next sprints. Draw a reference architecture and define HOW this will look like in Dynatrace (hosts, process groups, services,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2</a:t>
            </a:r>
            <a:endParaRPr lang="en-US" dirty="0"/>
          </a:p>
          <a:p>
            <a:r>
              <a:rPr lang="en-US" dirty="0"/>
              <a:t>- Implement rollout of </a:t>
            </a:r>
            <a:r>
              <a:rPr lang="en-US" dirty="0" err="1"/>
              <a:t>OneAgents</a:t>
            </a:r>
            <a:r>
              <a:rPr lang="en-US" dirty="0"/>
              <a:t>; push mandatory meta data and define mandatory rules as defined in Sprint 1 on first application</a:t>
            </a:r>
          </a:p>
          <a:p>
            <a:r>
              <a:rPr lang="en-US" dirty="0"/>
              <a:t>- Setup a basic HTTP Health Check to validate availability of that service/app</a:t>
            </a:r>
          </a:p>
          <a:p>
            <a:r>
              <a:rPr lang="en-US" dirty="0"/>
              <a:t>- Setup a basic Synthetic </a:t>
            </a:r>
            <a:r>
              <a:rPr lang="en-US" dirty="0" err="1"/>
              <a:t>clickpath</a:t>
            </a:r>
            <a:r>
              <a:rPr lang="en-US" dirty="0"/>
              <a:t> for end user availability monitoring</a:t>
            </a:r>
          </a:p>
          <a:p>
            <a:r>
              <a:rPr lang="en-US" dirty="0"/>
              <a:t>- Define a dashboard for Operations (focus in availability, system health)</a:t>
            </a:r>
          </a:p>
          <a:p>
            <a:r>
              <a:rPr lang="en-US" dirty="0"/>
              <a:t>- Define a dashboard for Development (focus on service performance, throughput, …)</a:t>
            </a:r>
          </a:p>
          <a:p>
            <a:r>
              <a:rPr lang="en-US" dirty="0"/>
              <a:t>- Define a dashboard for Business (focus on RUM data)</a:t>
            </a:r>
          </a:p>
          <a:p>
            <a:r>
              <a:rPr lang="en-US" dirty="0"/>
              <a:t>- Setup Notification Integration on Availability issues detected by Synthetic Tests to customers incident management tool  or email if no other tool exists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we have just automatically rolled out Dynatrace and very stakeholder has a starting dashboard. Ops &amp; Biz get notifications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List of deployment and configuration events we want to feed to Dynatrace in Sprint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3</a:t>
            </a:r>
            <a:endParaRPr lang="en-US" dirty="0"/>
          </a:p>
          <a:p>
            <a:r>
              <a:rPr lang="en-US" dirty="0"/>
              <a:t>- Define Management Zones for Ops, Dev &amp; Business</a:t>
            </a:r>
          </a:p>
          <a:p>
            <a:r>
              <a:rPr lang="en-US" dirty="0"/>
              <a:t>- Define first version of </a:t>
            </a:r>
            <a:r>
              <a:rPr lang="en-US" dirty="0" err="1"/>
              <a:t>Monspec</a:t>
            </a:r>
            <a:r>
              <a:rPr lang="en-US" dirty="0"/>
              <a:t> – including the definition of a service and its environments!</a:t>
            </a:r>
          </a:p>
          <a:p>
            <a:r>
              <a:rPr lang="en-US" dirty="0"/>
              <a:t>- Push </a:t>
            </a:r>
            <a:r>
              <a:rPr lang="en-US" dirty="0" err="1"/>
              <a:t>additonal</a:t>
            </a:r>
            <a:r>
              <a:rPr lang="en-US" dirty="0"/>
              <a:t> Deployment Information as Custom Deployment Events to Dynatrace using </a:t>
            </a:r>
            <a:r>
              <a:rPr lang="en-US" dirty="0" err="1"/>
              <a:t>Monspec</a:t>
            </a:r>
            <a:endParaRPr lang="en-US" dirty="0"/>
          </a:p>
          <a:p>
            <a:r>
              <a:rPr lang="en-US" dirty="0"/>
              <a:t>- Configure a Log Rule that pulls a configuration change log event into a Dynatrace event</a:t>
            </a:r>
          </a:p>
          <a:p>
            <a:r>
              <a:rPr lang="en-US" dirty="0"/>
              <a:t>- Enable at least one additional "extension option" to pull/push metrics from Non </a:t>
            </a:r>
            <a:r>
              <a:rPr lang="en-US" dirty="0" err="1"/>
              <a:t>OneAgent</a:t>
            </a:r>
            <a:r>
              <a:rPr lang="en-US" dirty="0"/>
              <a:t> data sources, </a:t>
            </a:r>
            <a:r>
              <a:rPr lang="en-US" dirty="0" err="1"/>
              <a:t>e.g</a:t>
            </a:r>
            <a:r>
              <a:rPr lang="en-US" dirty="0"/>
              <a:t>: F5, Kubernetes, </a:t>
            </a:r>
            <a:r>
              <a:rPr lang="en-US" dirty="0" err="1"/>
              <a:t>StackDriver</a:t>
            </a:r>
            <a:r>
              <a:rPr lang="en-US" dirty="0"/>
              <a:t>, …</a:t>
            </a:r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AI includes new metrics and deployment events in root cause analysis</a:t>
            </a:r>
          </a:p>
          <a:p>
            <a:r>
              <a:rPr lang="en-US" dirty="0"/>
              <a:t>-</a:t>
            </a:r>
            <a:r>
              <a:rPr lang="en-US" b="1" dirty="0"/>
              <a:t> Outcome 2</a:t>
            </a:r>
            <a:r>
              <a:rPr lang="en-US" dirty="0"/>
              <a:t>: Management Zones allow </a:t>
            </a:r>
            <a:r>
              <a:rPr lang="en-US" dirty="0" err="1"/>
              <a:t>individidual</a:t>
            </a:r>
            <a:r>
              <a:rPr lang="en-US" dirty="0"/>
              <a:t> groups to see what they are supposed to see: Biz, Dev &amp; 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Sprint 4</a:t>
            </a:r>
            <a:endParaRPr lang="en-US" dirty="0"/>
          </a:p>
          <a:p>
            <a:r>
              <a:rPr lang="en-US" dirty="0"/>
              <a:t>- Rollout Dynatrace for same app/service in other environments, </a:t>
            </a:r>
            <a:r>
              <a:rPr lang="en-US" dirty="0" err="1"/>
              <a:t>e.g</a:t>
            </a:r>
            <a:r>
              <a:rPr lang="en-US" dirty="0"/>
              <a:t>: Dev, Test, Staging, …</a:t>
            </a:r>
          </a:p>
          <a:p>
            <a:r>
              <a:rPr lang="en-US" dirty="0"/>
              <a:t>- Rollout Dynatrace for a second app / service -&gt; this validates if all metadata and change events are automatically passed to dynatrace. Validates management zones and incident notifications</a:t>
            </a:r>
          </a:p>
          <a:p>
            <a:r>
              <a:rPr lang="en-US" dirty="0"/>
              <a:t>- Extend </a:t>
            </a:r>
            <a:r>
              <a:rPr lang="en-US" dirty="0" err="1"/>
              <a:t>monspec</a:t>
            </a:r>
            <a:r>
              <a:rPr lang="en-US" dirty="0"/>
              <a:t> for one service and add key metrics in </a:t>
            </a:r>
            <a:r>
              <a:rPr lang="en-US" dirty="0" err="1"/>
              <a:t>perfsignature</a:t>
            </a:r>
            <a:r>
              <a:rPr lang="en-US" dirty="0"/>
              <a:t>. Execute </a:t>
            </a:r>
            <a:r>
              <a:rPr lang="en-US" dirty="0" err="1"/>
              <a:t>monspec</a:t>
            </a:r>
            <a:r>
              <a:rPr lang="en-US" dirty="0"/>
              <a:t> to pull in metrics for a specific </a:t>
            </a:r>
            <a:r>
              <a:rPr lang="en-US" dirty="0" err="1"/>
              <a:t>envrionment</a:t>
            </a:r>
            <a:endParaRPr lang="en-US" dirty="0"/>
          </a:p>
          <a:p>
            <a:r>
              <a:rPr lang="en-US" dirty="0"/>
              <a:t>- </a:t>
            </a:r>
            <a:r>
              <a:rPr lang="en-US" b="1" dirty="0"/>
              <a:t>Outcome</a:t>
            </a:r>
            <a:r>
              <a:rPr lang="en-US" dirty="0"/>
              <a:t>: Dynatrace now deployed in multiple stages and for multiple apps. </a:t>
            </a:r>
          </a:p>
          <a:p>
            <a:r>
              <a:rPr lang="en-US" dirty="0"/>
              <a:t>- </a:t>
            </a:r>
            <a:r>
              <a:rPr lang="en-US" b="1" dirty="0"/>
              <a:t>Outcome 2</a:t>
            </a:r>
            <a:r>
              <a:rPr lang="en-US" dirty="0"/>
              <a:t>: Management Zones only give access to the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 3</a:t>
            </a:r>
            <a:r>
              <a:rPr lang="en-US" dirty="0"/>
              <a:t>: Dashboards allow easy access to relevant data</a:t>
            </a:r>
          </a:p>
          <a:p>
            <a:r>
              <a:rPr lang="en-US" dirty="0"/>
              <a:t>-</a:t>
            </a:r>
            <a:r>
              <a:rPr lang="en-US" b="1" dirty="0"/>
              <a:t> Outcome 4</a:t>
            </a:r>
            <a:r>
              <a:rPr lang="en-US" dirty="0"/>
              <a:t>: Incidents are forwarded to correct people</a:t>
            </a:r>
          </a:p>
          <a:p>
            <a:r>
              <a:rPr lang="en-US" dirty="0"/>
              <a:t>- </a:t>
            </a:r>
            <a:r>
              <a:rPr lang="en-US" b="1" dirty="0"/>
              <a:t>Outcome 5</a:t>
            </a:r>
            <a:r>
              <a:rPr lang="en-US" dirty="0"/>
              <a:t>:. Monitoring data can also be pulled through API (</a:t>
            </a:r>
            <a:r>
              <a:rPr lang="en-US" dirty="0" err="1"/>
              <a:t>Monspec</a:t>
            </a:r>
            <a:r>
              <a:rPr lang="en-US" dirty="0"/>
              <a:t>) on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0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5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that we got that out of the way, we can discuss ProcessGroups. Unsurprisingly, ProcessGroups are non-other than groups of processes!  Tomcat cluster, Jboss cluster, WebSphere cluster.  In the SmartScape view this logically lies between the Host and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EEB65-39F1-4DF9-9830-60B7F1F916FA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7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differences is that Dynatrace will automatically create these ‘configuration buckets’ based on its understanding of the individual processes.  This allows the process to restart, </a:t>
            </a:r>
            <a:r>
              <a:rPr lang="en-US" dirty="0" err="1"/>
              <a:t>updata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without losing metric continuity or configurations stored within Dynatrace.  If you familiar with AppMon you safely think of ProcessGroups as agent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2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lets talk about OOTB detection rules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don’t have quality result?  We can customize it!</a:t>
            </a:r>
          </a:p>
          <a:p>
            <a:r>
              <a:rPr lang="en-US" dirty="0"/>
              <a:t>Not perfect for unknown technologies and frameworks – i.e. version numbers being captured</a:t>
            </a:r>
          </a:p>
          <a:p>
            <a:r>
              <a:rPr lang="en-US" dirty="0"/>
              <a:t>Everything looks the same – i.e. “tomcat” as the name for all tomcat ProcessGroups</a:t>
            </a:r>
          </a:p>
          <a:p>
            <a:r>
              <a:rPr lang="en-US" dirty="0"/>
              <a:t>Fine tuning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C8E09-CA73-9248-AD39-DA34A8A7A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8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immensely important for these ProcessGroups to not be re-created upon a new release, so Dynatrace based this off of Stable “static” data.  It is also import to understand that ProcessGroups are “logical boundaries” That means is the 3 services are on the Business backend service cannot exist on any other process group.  It is a 1 to many relationship between ProcessGroups and Services.  Since they can’t exist on separate PGs, that means if a new one is created each deployment – the services will be recreated, including their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C8E09-CA73-9248-AD39-DA34A8A7A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9722863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9093770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821802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3526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73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8678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464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69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5870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33444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6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498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2048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7811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369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91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700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9410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3810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3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1AB6-8165-7F4F-A244-82A3BB9F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D715A-F5FC-224E-ABDC-F6223BF2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CEF-3506-5F46-8427-5529B4B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C9A2-2725-6646-86CC-FAB30FAA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C4E-DEDF-6649-A66D-352EB846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4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870-310F-5A43-A563-FABD408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DF0F-DCF8-684D-9E27-A89258CE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B3C6-749E-BA4B-85E7-6A09AB0B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A4D7-5F72-294B-8465-C8991B67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12DA-A1C9-184C-B742-8CD16B54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65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F4BE-4F04-8647-80E7-6BD1000A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D545-18A1-EC4E-889B-25FE4962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1402-A603-5441-8FA1-B9935CDB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66C6-EE4D-6A42-85BE-622D69D1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EEBF-B65B-3946-BB32-303561D2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D377-9709-964C-90B2-A04E535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7BDD-46C9-A248-924D-9253D3A6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8D96-FD9B-6141-BC04-7E2B45BC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3CC03-08CE-774F-8FD3-15BCEE01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210D-97B8-3A43-A9D5-2D548A1E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D674-68D0-BC46-B471-F3034B94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06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2EEC-9915-A04F-866E-14C91B5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D7FF-936B-1441-B5D3-AF28DBA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9F780-585D-434B-AF18-FBA3986F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B2446-EF25-4B41-A1C2-D339AFA8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D8808-4E87-0049-8771-B64848F7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659E-CA62-C44C-A4E0-5920C136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BF460-29C7-D84F-8D52-3B89000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8A03-B58A-F441-B0E8-1FFA9C7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E7D5-36BA-864A-968F-0A524AB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2DC02-D751-664A-8A18-69BCA4F8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B485-36B8-314F-97F2-0312FD63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30BB-EDB9-3748-91E8-7D85A28F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8AF2F-F717-0941-B42F-04EDA6A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1A873-F9DD-144D-B306-8682D3EE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0F71-A6C2-5C40-A092-2FBC95BA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61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FB5F-095D-6140-B63C-0EF4D2B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15FC-8246-4D4C-98BC-3EA763AC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14611-4EC2-8B4F-A9D1-536A5F5E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143EB-D74F-A443-BE4F-CB2D58B1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BD1E-E9B5-2343-9031-8CC0FA72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C62A-9BD3-3F4D-AD1C-778BAF1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53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41E6-ADD1-D14F-8BA8-19AD805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CEDBE-AE9C-264A-9988-C2A6BC742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540F8-D124-104E-9002-B7E86778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7A0A4-FAB9-D846-9B6D-C0B74CA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CF58-9CC6-F248-BC7C-494C1341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3A3A1-FC77-334C-8894-1DFA5CF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0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0B9-27AF-3244-86E9-199EB7D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A183C-8AE8-EE45-9DF1-0305E296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C63A-81B0-C448-AE1B-06DD0DC0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AA2C-B444-9F43-9AD1-80BE3186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AE77-369F-C546-A468-9256441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143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003A-FFD5-9B4B-B0EA-578D0DA0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D63CF-0FBC-8B47-8674-FC11C2F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D797-47C5-5C4C-B517-4FF1624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DF5A-D4C5-2640-9876-1A9685B4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7D60-A108-6043-8A46-53CE2E1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91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52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4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81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86" r:id="rId2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0ECC-FB99-4B4C-A78D-7E951487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D3595-0EA4-A049-8EF9-AEC44F9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DA7-D13D-F242-A2A5-D2490E52B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4C27-596F-6247-AF58-A34A3DFECE4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3D1A-C7E5-6F43-BD75-46903DC1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9188-1929-E943-9E50-897A70B55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6A4D1-CD67-9043-B196-9C1BFA48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sz="5000" b="1" dirty="0"/>
              <a:t>Monitoring </a:t>
            </a:r>
            <a:r>
              <a:rPr lang="de-AT" sz="5000" b="1" dirty="0" err="1"/>
              <a:t>as</a:t>
            </a:r>
            <a:r>
              <a:rPr lang="de-AT" sz="5000" b="1" dirty="0"/>
              <a:t> a Service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5616" y="2159757"/>
            <a:ext cx="11260767" cy="852262"/>
          </a:xfrm>
        </p:spPr>
        <p:txBody>
          <a:bodyPr anchor="t"/>
          <a:lstStyle/>
          <a:p>
            <a:r>
              <a:rPr lang="en-US" sz="1400" dirty="0"/>
              <a:t>November,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as a point of configuration</a:t>
            </a:r>
          </a:p>
          <a:p>
            <a:r>
              <a:rPr lang="en-US" dirty="0"/>
              <a:t>Process, Plugin metrics continuity</a:t>
            </a:r>
          </a:p>
          <a:p>
            <a:r>
              <a:rPr lang="en-US" dirty="0"/>
              <a:t>Like agent groups, but automatic and for all types of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F7A4-CD9E-9443-8D96-8B4F3AE7B854}"/>
              </a:ext>
            </a:extLst>
          </p:cNvPr>
          <p:cNvSpPr/>
          <p:nvPr/>
        </p:nvSpPr>
        <p:spPr>
          <a:xfrm>
            <a:off x="581891" y="3575909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2221B-A5FB-704B-9808-555C9F604EE4}"/>
              </a:ext>
            </a:extLst>
          </p:cNvPr>
          <p:cNvSpPr/>
          <p:nvPr/>
        </p:nvSpPr>
        <p:spPr>
          <a:xfrm>
            <a:off x="581228" y="4324054"/>
            <a:ext cx="3443844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CD7B-DF10-9B40-B07A-A93D51B4A2C7}"/>
              </a:ext>
            </a:extLst>
          </p:cNvPr>
          <p:cNvSpPr/>
          <p:nvPr/>
        </p:nvSpPr>
        <p:spPr>
          <a:xfrm>
            <a:off x="580565" y="5065534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281A56-6503-084E-B6F1-B4560B8DBADF}"/>
              </a:ext>
            </a:extLst>
          </p:cNvPr>
          <p:cNvSpPr/>
          <p:nvPr/>
        </p:nvSpPr>
        <p:spPr>
          <a:xfrm>
            <a:off x="4141679" y="4483239"/>
            <a:ext cx="2483460" cy="429774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1C7A6-1DC4-7445-A50C-C9BFE276E7A4}"/>
              </a:ext>
            </a:extLst>
          </p:cNvPr>
          <p:cNvSpPr/>
          <p:nvPr/>
        </p:nvSpPr>
        <p:spPr>
          <a:xfrm>
            <a:off x="6625139" y="3571427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F08C-40AD-954A-B033-E0C43D20B216}"/>
              </a:ext>
            </a:extLst>
          </p:cNvPr>
          <p:cNvSpPr/>
          <p:nvPr/>
        </p:nvSpPr>
        <p:spPr>
          <a:xfrm>
            <a:off x="6625139" y="4324054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carts.dev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01110-2A24-8142-9EF4-B9A48CECA065}"/>
              </a:ext>
            </a:extLst>
          </p:cNvPr>
          <p:cNvSpPr/>
          <p:nvPr/>
        </p:nvSpPr>
        <p:spPr>
          <a:xfrm>
            <a:off x="6624476" y="5065534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647-E71C-D14F-BA85-910D3FDE6837}"/>
              </a:ext>
            </a:extLst>
          </p:cNvPr>
          <p:cNvSpPr/>
          <p:nvPr/>
        </p:nvSpPr>
        <p:spPr>
          <a:xfrm>
            <a:off x="9261894" y="3574759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0EFB3D-4E46-456D-A8DA-9F0D14F87D76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(2/4)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9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238C-8AA7-6747-8208-FD53D6A99E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Should be stable – no new PG created with new deployment/version</a:t>
            </a:r>
          </a:p>
          <a:p>
            <a:r>
              <a:rPr lang="en-US" dirty="0"/>
              <a:t>Process Groups are logical boundaries for Services</a:t>
            </a:r>
          </a:p>
          <a:p>
            <a:r>
              <a:rPr lang="en-US" dirty="0"/>
              <a:t>Recreate the ProcessGroup with new detection rule == new Service!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E8DA-26F2-4445-9BD1-66031126EA24}"/>
              </a:ext>
            </a:extLst>
          </p:cNvPr>
          <p:cNvSpPr/>
          <p:nvPr/>
        </p:nvSpPr>
        <p:spPr>
          <a:xfrm>
            <a:off x="6313590" y="4227807"/>
            <a:ext cx="266863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carts.dev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B2417-1F22-E549-A5FF-759F7234F4AF}"/>
              </a:ext>
            </a:extLst>
          </p:cNvPr>
          <p:cNvSpPr/>
          <p:nvPr/>
        </p:nvSpPr>
        <p:spPr>
          <a:xfrm>
            <a:off x="6313590" y="4969287"/>
            <a:ext cx="2669293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C74DC-5C5B-4B42-BADB-9E5C7B7889F3}"/>
              </a:ext>
            </a:extLst>
          </p:cNvPr>
          <p:cNvSpPr/>
          <p:nvPr/>
        </p:nvSpPr>
        <p:spPr>
          <a:xfrm>
            <a:off x="6313590" y="3253657"/>
            <a:ext cx="5248339" cy="46031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 dirty="0" err="1">
                <a:solidFill>
                  <a:prstClr val="white"/>
                </a:solidFill>
              </a:rPr>
              <a:t>HealthCheckController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FFBC-6BEB-4E4C-B560-4495C53843C5}"/>
              </a:ext>
            </a:extLst>
          </p:cNvPr>
          <p:cNvSpPr/>
          <p:nvPr/>
        </p:nvSpPr>
        <p:spPr>
          <a:xfrm>
            <a:off x="6313590" y="3754932"/>
            <a:ext cx="5253421" cy="460310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 dirty="0" err="1">
                <a:solidFill>
                  <a:prstClr val="white"/>
                </a:solidFill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D7A68-2E71-8D4D-8F0C-45EB8F9C2837}"/>
              </a:ext>
            </a:extLst>
          </p:cNvPr>
          <p:cNvSpPr/>
          <p:nvPr/>
        </p:nvSpPr>
        <p:spPr>
          <a:xfrm>
            <a:off x="8989622" y="4227807"/>
            <a:ext cx="2577390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carts.dev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(PGI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C3D45-A67C-5D45-AE61-58B0E3566385}"/>
              </a:ext>
            </a:extLst>
          </p:cNvPr>
          <p:cNvSpPr/>
          <p:nvPr/>
        </p:nvSpPr>
        <p:spPr>
          <a:xfrm>
            <a:off x="8988925" y="4969287"/>
            <a:ext cx="2578086" cy="52050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Host-2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50C4468-538A-4E15-954D-82C67C3E8B25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(3/4)</a:t>
            </a:r>
            <a:endParaRPr lang="de-AT" sz="1800" b="1" dirty="0">
              <a:solidFill>
                <a:srgbClr val="008CD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E9955-54AC-4FB5-9C6F-310790E5221A}"/>
              </a:ext>
            </a:extLst>
          </p:cNvPr>
          <p:cNvSpPr/>
          <p:nvPr/>
        </p:nvSpPr>
        <p:spPr>
          <a:xfrm>
            <a:off x="625651" y="3249596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49080-C271-46DF-AAB2-ABFBCFAB4E4F}"/>
              </a:ext>
            </a:extLst>
          </p:cNvPr>
          <p:cNvSpPr/>
          <p:nvPr/>
        </p:nvSpPr>
        <p:spPr>
          <a:xfrm>
            <a:off x="625651" y="4002223"/>
            <a:ext cx="5250186" cy="748145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carts.dev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F5DCF-F2D9-432C-961B-06AB200423CE}"/>
              </a:ext>
            </a:extLst>
          </p:cNvPr>
          <p:cNvSpPr/>
          <p:nvPr/>
        </p:nvSpPr>
        <p:spPr>
          <a:xfrm>
            <a:off x="624988" y="4743703"/>
            <a:ext cx="5250186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GCP Host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D9F71-132C-4FF6-AF30-76CD52717F5E}"/>
              </a:ext>
            </a:extLst>
          </p:cNvPr>
          <p:cNvSpPr/>
          <p:nvPr/>
        </p:nvSpPr>
        <p:spPr>
          <a:xfrm>
            <a:off x="3262406" y="3252928"/>
            <a:ext cx="2613431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HealthCheckController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07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1" y="2648398"/>
            <a:ext cx="5286103" cy="2528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0" y="4880414"/>
            <a:ext cx="10210799" cy="19775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vs Process group instance:</a:t>
            </a:r>
          </a:p>
          <a:p>
            <a:pPr lvl="1"/>
            <a:r>
              <a:rPr lang="en-US" dirty="0"/>
              <a:t>A ProcessGroup on a host is a process group instance</a:t>
            </a:r>
          </a:p>
          <a:p>
            <a:pPr lvl="1"/>
            <a:r>
              <a:rPr lang="en-US" dirty="0"/>
              <a:t>Normally one process with chart continuity (restart, crash redeploy)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169CD9-9085-48C2-AD99-CB4251CB71F2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(4/4)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en-US" dirty="0"/>
              <a:t>Lots of built-in rules: Java, Jboss, WebSphere, Node, Apache, Databases….</a:t>
            </a:r>
          </a:p>
          <a:p>
            <a:r>
              <a:rPr lang="en-US" dirty="0"/>
              <a:t>Many special rules: Docker, Azure, </a:t>
            </a:r>
            <a:r>
              <a:rPr lang="en-US" dirty="0" err="1"/>
              <a:t>CloudFoundry</a:t>
            </a:r>
            <a:r>
              <a:rPr lang="en-US" dirty="0"/>
              <a:t>, </a:t>
            </a:r>
            <a:r>
              <a:rPr lang="en-US" dirty="0" err="1"/>
              <a:t>OpenShift</a:t>
            </a:r>
            <a:r>
              <a:rPr lang="en-US" dirty="0"/>
              <a:t>, ColdFusion….</a:t>
            </a:r>
          </a:p>
          <a:p>
            <a:r>
              <a:rPr lang="en-US" dirty="0"/>
              <a:t>Intention: Stable, meaningful and meta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A303-2FC1-5E4A-9F1A-141EDD5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1243562"/>
            <a:ext cx="5982535" cy="412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C48C4-2BF8-7D43-8BFB-86261258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64" y="1467104"/>
            <a:ext cx="8564170" cy="46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4229-E9EB-1A44-852C-AFEE2A6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99" y="2493822"/>
            <a:ext cx="7544853" cy="316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696AC7-291E-42C2-8D2A-7475B8168BEF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Detection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6E3B55-FF22-D542-B30D-5295BC3FA2B8}"/>
              </a:ext>
            </a:extLst>
          </p:cNvPr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698499" y="1449388"/>
          <a:ext cx="1106994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05">
                  <a:extLst>
                    <a:ext uri="{9D8B030D-6E8A-4147-A177-3AD203B41FA5}">
                      <a16:colId xmlns:a16="http://schemas.microsoft.com/office/drawing/2014/main" val="3782434115"/>
                    </a:ext>
                  </a:extLst>
                </a:gridCol>
                <a:gridCol w="2980706">
                  <a:extLst>
                    <a:ext uri="{9D8B030D-6E8A-4147-A177-3AD203B41FA5}">
                      <a16:colId xmlns:a16="http://schemas.microsoft.com/office/drawing/2014/main" val="3845598969"/>
                    </a:ext>
                  </a:extLst>
                </a:gridCol>
                <a:gridCol w="2137559">
                  <a:extLst>
                    <a:ext uri="{9D8B030D-6E8A-4147-A177-3AD203B41FA5}">
                      <a16:colId xmlns:a16="http://schemas.microsoft.com/office/drawing/2014/main" val="1440582738"/>
                    </a:ext>
                  </a:extLst>
                </a:gridCol>
                <a:gridCol w="2470067">
                  <a:extLst>
                    <a:ext uri="{9D8B030D-6E8A-4147-A177-3AD203B41FA5}">
                      <a16:colId xmlns:a16="http://schemas.microsoft.com/office/drawing/2014/main" val="2161164268"/>
                    </a:ext>
                  </a:extLst>
                </a:gridCol>
                <a:gridCol w="2208808">
                  <a:extLst>
                    <a:ext uri="{9D8B030D-6E8A-4147-A177-3AD203B41FA5}">
                      <a16:colId xmlns:a16="http://schemas.microsoft.com/office/drawing/2014/main" val="2845055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renaming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“Quick-Rules”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rule-based detection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DT_CLUSTER_ID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9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Technologies &gt; ProcessGroup &gt; Edit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in detection options for specific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Leverage and customize detected metadata or create your own metadata and apply it as PG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“unique” processes (i.e. Java) will be defined as this variable.  Prioritized over all other rule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and easy, OOTB configuration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Options, best for cleaning up tricky PGs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Easily automated, no worries about change to PG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rgbClr val="14A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NOT carry over to new ProcessGroup if ‘detected name’ contains a unique value that changes with each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to ALL processes of that technology.  Only for Tomcat, Docker, and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difficult to triage if PG no longer fulfills the conditions of the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“unique” processes (i.e. Java) will be defined as this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905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CDCE3D3-7B6C-40BE-BB5E-00D2E81D8F4B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Customization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2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137E00-34F0-3742-AF77-CC69DF9BFD47}"/>
              </a:ext>
            </a:extLst>
          </p:cNvPr>
          <p:cNvSpPr/>
          <p:nvPr/>
        </p:nvSpPr>
        <p:spPr>
          <a:xfrm>
            <a:off x="1498694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17690-8739-F945-B481-420968D5820E}"/>
              </a:ext>
            </a:extLst>
          </p:cNvPr>
          <p:cNvSpPr/>
          <p:nvPr/>
        </p:nvSpPr>
        <p:spPr>
          <a:xfrm>
            <a:off x="1498694" y="3519322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GCP Host-1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322A8-C698-46C3-8958-75FFDD2C89FC}"/>
              </a:ext>
            </a:extLst>
          </p:cNvPr>
          <p:cNvSpPr/>
          <p:nvPr/>
        </p:nvSpPr>
        <p:spPr>
          <a:xfrm>
            <a:off x="5015246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B85CE-FAB1-48CE-A42E-24EED30CB218}"/>
              </a:ext>
            </a:extLst>
          </p:cNvPr>
          <p:cNvSpPr/>
          <p:nvPr/>
        </p:nvSpPr>
        <p:spPr>
          <a:xfrm>
            <a:off x="8514506" y="2960582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A20D0-451E-44A9-9F6C-6C8CA15941B1}"/>
              </a:ext>
            </a:extLst>
          </p:cNvPr>
          <p:cNvSpPr/>
          <p:nvPr/>
        </p:nvSpPr>
        <p:spPr>
          <a:xfrm>
            <a:off x="1498694" y="2150455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front-end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0CC2A-0E34-4051-8A69-E358091D4F30}"/>
              </a:ext>
            </a:extLst>
          </p:cNvPr>
          <p:cNvSpPr/>
          <p:nvPr/>
        </p:nvSpPr>
        <p:spPr>
          <a:xfrm>
            <a:off x="5019251" y="215045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6E96E-B9DC-4586-B329-F531CAC5AC8F}"/>
              </a:ext>
            </a:extLst>
          </p:cNvPr>
          <p:cNvSpPr/>
          <p:nvPr/>
        </p:nvSpPr>
        <p:spPr>
          <a:xfrm>
            <a:off x="96614" y="3519322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A8E09-6A8E-4CF0-A422-33F4C8EA617D}"/>
              </a:ext>
            </a:extLst>
          </p:cNvPr>
          <p:cNvSpPr/>
          <p:nvPr/>
        </p:nvSpPr>
        <p:spPr>
          <a:xfrm>
            <a:off x="96614" y="2942251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3DBB-FD6A-498F-BF81-DA29167C55FA}"/>
              </a:ext>
            </a:extLst>
          </p:cNvPr>
          <p:cNvSpPr/>
          <p:nvPr/>
        </p:nvSpPr>
        <p:spPr>
          <a:xfrm>
            <a:off x="96614" y="2128196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CD6300-C460-4CA3-8B87-C92CF6AE6795}"/>
              </a:ext>
            </a:extLst>
          </p:cNvPr>
          <p:cNvSpPr/>
          <p:nvPr/>
        </p:nvSpPr>
        <p:spPr>
          <a:xfrm>
            <a:off x="1498694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4B872-2A00-45BF-BBDE-2F5B80CC3A7C}"/>
              </a:ext>
            </a:extLst>
          </p:cNvPr>
          <p:cNvSpPr/>
          <p:nvPr/>
        </p:nvSpPr>
        <p:spPr>
          <a:xfrm>
            <a:off x="5015246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C5B0CD-2DA6-4DDF-897D-B7150F0D922F}"/>
              </a:ext>
            </a:extLst>
          </p:cNvPr>
          <p:cNvSpPr/>
          <p:nvPr/>
        </p:nvSpPr>
        <p:spPr>
          <a:xfrm>
            <a:off x="8514506" y="2462742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44A996-9C02-42E3-8573-C464494B65F9}"/>
              </a:ext>
            </a:extLst>
          </p:cNvPr>
          <p:cNvSpPr/>
          <p:nvPr/>
        </p:nvSpPr>
        <p:spPr>
          <a:xfrm>
            <a:off x="96614" y="2444411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4CD4-0E62-439E-8125-8A55E8A54A7F}"/>
              </a:ext>
            </a:extLst>
          </p:cNvPr>
          <p:cNvSpPr txBox="1"/>
          <p:nvPr/>
        </p:nvSpPr>
        <p:spPr>
          <a:xfrm>
            <a:off x="96614" y="1713713"/>
            <a:ext cx="521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Detection: All container images in a single PGI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BE1E52-E76E-4EBD-A096-8C3D4643D093}"/>
              </a:ext>
            </a:extLst>
          </p:cNvPr>
          <p:cNvSpPr txBox="1"/>
          <p:nvPr/>
        </p:nvSpPr>
        <p:spPr>
          <a:xfrm>
            <a:off x="99200" y="4131301"/>
            <a:ext cx="1074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Detecting Each Individual Build as PGI – differentiate through, </a:t>
            </a:r>
            <a:r>
              <a:rPr lang="en-US" dirty="0" err="1"/>
              <a:t>e.g</a:t>
            </a:r>
            <a:r>
              <a:rPr lang="en-US" dirty="0"/>
              <a:t>: DT_NODE_ID or Process Group Detection Rule.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ABC6127-1106-4CC8-B165-BF598A8ECCB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Applied </a:t>
            </a:r>
            <a:r>
              <a:rPr lang="de-DE" b="1" dirty="0" err="1">
                <a:solidFill>
                  <a:srgbClr val="008CDB"/>
                </a:solidFill>
              </a:rPr>
              <a:t>to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our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Sockshop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Application</a:t>
            </a:r>
            <a:endParaRPr lang="de-AT" sz="1800" b="1" dirty="0">
              <a:solidFill>
                <a:srgbClr val="008CDB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FBC339-DD3E-4DA8-85A1-F1A0D41D7415}"/>
              </a:ext>
            </a:extLst>
          </p:cNvPr>
          <p:cNvSpPr/>
          <p:nvPr/>
        </p:nvSpPr>
        <p:spPr>
          <a:xfrm>
            <a:off x="6751873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ItemsController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7007EF-4B92-4CC0-BBA4-3B21F852D82A}"/>
              </a:ext>
            </a:extLst>
          </p:cNvPr>
          <p:cNvSpPr/>
          <p:nvPr/>
        </p:nvSpPr>
        <p:spPr>
          <a:xfrm>
            <a:off x="8514506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FAEC8C-EB65-47B5-9555-7CCEF07E4FA0}"/>
              </a:ext>
            </a:extLst>
          </p:cNvPr>
          <p:cNvSpPr/>
          <p:nvPr/>
        </p:nvSpPr>
        <p:spPr>
          <a:xfrm>
            <a:off x="10251133" y="2147184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ShippingController</a:t>
            </a:r>
            <a:endParaRPr lang="en-US" sz="12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AAD61B-485A-4460-94DC-CDAB9B24EE9E}"/>
              </a:ext>
            </a:extLst>
          </p:cNvPr>
          <p:cNvSpPr/>
          <p:nvPr/>
        </p:nvSpPr>
        <p:spPr>
          <a:xfrm>
            <a:off x="1498694" y="5388723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39B081-DED9-4E63-A4A0-5C2E45DB07E4}"/>
              </a:ext>
            </a:extLst>
          </p:cNvPr>
          <p:cNvSpPr/>
          <p:nvPr/>
        </p:nvSpPr>
        <p:spPr>
          <a:xfrm>
            <a:off x="1498694" y="5947463"/>
            <a:ext cx="10470050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GCP Host-1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529EE0-DF1C-4D52-95F3-538526F556B2}"/>
              </a:ext>
            </a:extLst>
          </p:cNvPr>
          <p:cNvSpPr/>
          <p:nvPr/>
        </p:nvSpPr>
        <p:spPr>
          <a:xfrm>
            <a:off x="5015246" y="5388723"/>
            <a:ext cx="1736627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carts.dev-1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60805C-D3EF-4BEB-A6DF-610514CA9534}"/>
              </a:ext>
            </a:extLst>
          </p:cNvPr>
          <p:cNvSpPr/>
          <p:nvPr/>
        </p:nvSpPr>
        <p:spPr>
          <a:xfrm>
            <a:off x="8514506" y="5388723"/>
            <a:ext cx="3454238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9B79B-3023-4C64-8957-2FB3D35DA66C}"/>
              </a:ext>
            </a:extLst>
          </p:cNvPr>
          <p:cNvSpPr/>
          <p:nvPr/>
        </p:nvSpPr>
        <p:spPr>
          <a:xfrm>
            <a:off x="1498694" y="4578596"/>
            <a:ext cx="3454238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front-end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3B8C5D-85CF-4352-A72E-8D8F30C1FA75}"/>
              </a:ext>
            </a:extLst>
          </p:cNvPr>
          <p:cNvSpPr/>
          <p:nvPr/>
        </p:nvSpPr>
        <p:spPr>
          <a:xfrm>
            <a:off x="5019251" y="4578596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09F4BF-E3EA-480A-BC98-C46A33687970}"/>
              </a:ext>
            </a:extLst>
          </p:cNvPr>
          <p:cNvSpPr/>
          <p:nvPr/>
        </p:nvSpPr>
        <p:spPr>
          <a:xfrm>
            <a:off x="96614" y="5947463"/>
            <a:ext cx="1310644" cy="534908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6CBFB-AB2C-434F-B8E0-8F011CE0F68C}"/>
              </a:ext>
            </a:extLst>
          </p:cNvPr>
          <p:cNvSpPr/>
          <p:nvPr/>
        </p:nvSpPr>
        <p:spPr>
          <a:xfrm>
            <a:off x="96614" y="5370392"/>
            <a:ext cx="1310644" cy="532552"/>
          </a:xfrm>
          <a:prstGeom prst="rect">
            <a:avLst/>
          </a:prstGeom>
          <a:solidFill>
            <a:srgbClr val="14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PGI</a:t>
            </a:r>
            <a:endParaRPr lang="en-US" sz="24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DE028B-DA37-46BC-A7F2-A1371745CDB6}"/>
              </a:ext>
            </a:extLst>
          </p:cNvPr>
          <p:cNvSpPr/>
          <p:nvPr/>
        </p:nvSpPr>
        <p:spPr>
          <a:xfrm>
            <a:off x="96614" y="4556337"/>
            <a:ext cx="1310644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4F1E36-8129-487A-9CA2-84352C3EE84A}"/>
              </a:ext>
            </a:extLst>
          </p:cNvPr>
          <p:cNvSpPr/>
          <p:nvPr/>
        </p:nvSpPr>
        <p:spPr>
          <a:xfrm>
            <a:off x="1498694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front-</a:t>
            </a:r>
            <a:r>
              <a:rPr lang="en-US" sz="2400" b="1" dirty="0" err="1"/>
              <a:t>end.dev</a:t>
            </a:r>
            <a:endParaRPr lang="en-US" sz="24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D7BCBC-50B5-4218-A023-2C644587C318}"/>
              </a:ext>
            </a:extLst>
          </p:cNvPr>
          <p:cNvSpPr/>
          <p:nvPr/>
        </p:nvSpPr>
        <p:spPr>
          <a:xfrm>
            <a:off x="8514506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shipping.dev</a:t>
            </a:r>
            <a:endParaRPr lang="en-US" sz="24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BBF959-2F40-471E-90DC-5F207ED05730}"/>
              </a:ext>
            </a:extLst>
          </p:cNvPr>
          <p:cNvSpPr/>
          <p:nvPr/>
        </p:nvSpPr>
        <p:spPr>
          <a:xfrm>
            <a:off x="96614" y="4872552"/>
            <a:ext cx="1310644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44DA5A-C69A-4ABF-A384-A1658A996D30}"/>
              </a:ext>
            </a:extLst>
          </p:cNvPr>
          <p:cNvSpPr/>
          <p:nvPr/>
        </p:nvSpPr>
        <p:spPr>
          <a:xfrm>
            <a:off x="6751873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ItemsController</a:t>
            </a:r>
            <a:endParaRPr lang="en-US" sz="12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EC499C-3541-4A6A-AF96-F07751E5ACB2}"/>
              </a:ext>
            </a:extLst>
          </p:cNvPr>
          <p:cNvSpPr/>
          <p:nvPr/>
        </p:nvSpPr>
        <p:spPr>
          <a:xfrm>
            <a:off x="8514506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HealthCheckController</a:t>
            </a:r>
            <a:endParaRPr lang="en-US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8DABE9-133A-4FD6-92D7-BEDE39A5CA01}"/>
              </a:ext>
            </a:extLst>
          </p:cNvPr>
          <p:cNvSpPr/>
          <p:nvPr/>
        </p:nvSpPr>
        <p:spPr>
          <a:xfrm>
            <a:off x="10251133" y="4575325"/>
            <a:ext cx="1717611" cy="314276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prstClr val="white"/>
                </a:solidFill>
              </a:rPr>
              <a:t>ShippingController</a:t>
            </a:r>
            <a:endParaRPr lang="en-US" sz="12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471C80-ED84-4D3E-B297-3812428CB3BB}"/>
              </a:ext>
            </a:extLst>
          </p:cNvPr>
          <p:cNvSpPr/>
          <p:nvPr/>
        </p:nvSpPr>
        <p:spPr>
          <a:xfrm>
            <a:off x="6736862" y="5388723"/>
            <a:ext cx="1736627" cy="53255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carts.dev-2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5512-13B2-46AC-84B4-0C8E3D597700}"/>
              </a:ext>
            </a:extLst>
          </p:cNvPr>
          <p:cNvSpPr/>
          <p:nvPr/>
        </p:nvSpPr>
        <p:spPr>
          <a:xfrm>
            <a:off x="5015246" y="4890883"/>
            <a:ext cx="3454238" cy="532552"/>
          </a:xfrm>
          <a:prstGeom prst="rect">
            <a:avLst/>
          </a:prstGeom>
          <a:solidFill>
            <a:srgbClr val="008CD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carts.dev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428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C9A-022A-3F42-BEBD-1C226C08E2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Unique enough to easily identify the role the process has</a:t>
            </a:r>
          </a:p>
          <a:p>
            <a:r>
              <a:rPr lang="en-US" dirty="0"/>
              <a:t>No version numbers</a:t>
            </a:r>
          </a:p>
          <a:p>
            <a:r>
              <a:rPr lang="en-US" dirty="0"/>
              <a:t>”Environments” split out</a:t>
            </a:r>
          </a:p>
          <a:p>
            <a:r>
              <a:rPr lang="en-US" dirty="0"/>
              <a:t>Don’t manually change the name unless 100% certain it will be consistent through deployments</a:t>
            </a:r>
          </a:p>
          <a:p>
            <a:r>
              <a:rPr lang="en-US" dirty="0"/>
              <a:t>Configure ProcessGroups BEFORE Services if at all possible</a:t>
            </a:r>
          </a:p>
          <a:p>
            <a:r>
              <a:rPr lang="en-US" dirty="0"/>
              <a:t>ALL rule changes require a process restart to take effect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940673-9661-4CC6-976C-F1551078DEE4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Appendix – Best practices for </a:t>
            </a:r>
            <a:r>
              <a:rPr lang="en-US" b="1" dirty="0" err="1">
                <a:solidFill>
                  <a:srgbClr val="008CDB"/>
                </a:solidFill>
              </a:rPr>
              <a:t>ProcessGroups</a:t>
            </a:r>
            <a:endParaRPr lang="en-US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3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Monitoring as a Service</a:t>
            </a:r>
            <a:br>
              <a:rPr lang="en-US" dirty="0"/>
            </a:br>
            <a:r>
              <a:rPr lang="en-US" dirty="0"/>
              <a:t>Automation aspects of </a:t>
            </a:r>
            <a:r>
              <a:rPr lang="en-US" dirty="0" err="1"/>
              <a:t>FullStack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36868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81C8A-9EAA-48A9-AF6D-CFDA5549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" y="718313"/>
            <a:ext cx="6449853" cy="61396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B49B91-6ED5-4C50-8A66-56E63B63FB6E}"/>
              </a:ext>
            </a:extLst>
          </p:cNvPr>
          <p:cNvSpPr/>
          <p:nvPr/>
        </p:nvSpPr>
        <p:spPr>
          <a:xfrm flipH="1">
            <a:off x="6746897" y="1376877"/>
            <a:ext cx="4601819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[AWS]:* Tags through AWS CloudWatch Integration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EAA45B-BFAC-4E76-B955-C204D70FFDC9}"/>
              </a:ext>
            </a:extLst>
          </p:cNvPr>
          <p:cNvSpPr/>
          <p:nvPr/>
        </p:nvSpPr>
        <p:spPr>
          <a:xfrm flipH="1">
            <a:off x="6787540" y="2435858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[Environment]:*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hostautotag.conf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D34054-F39E-40AE-87D3-BFE5CEA79074}"/>
              </a:ext>
            </a:extLst>
          </p:cNvPr>
          <p:cNvSpPr/>
          <p:nvPr/>
        </p:nvSpPr>
        <p:spPr>
          <a:xfrm flipH="1">
            <a:off x="6828184" y="5799019"/>
            <a:ext cx="4520531" cy="10589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Environment Custom Meta Data through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hostcustomproperties.conf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51FFC-5F5B-472A-835C-EED4F820C1D8}"/>
              </a:ext>
            </a:extLst>
          </p:cNvPr>
          <p:cNvSpPr/>
          <p:nvPr/>
        </p:nvSpPr>
        <p:spPr>
          <a:xfrm flipH="1">
            <a:off x="6828184" y="4365364"/>
            <a:ext cx="4520532" cy="9557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Host Group through Installation Parameter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711DDC-C929-449A-B598-6CDBC5530FC6}"/>
              </a:ext>
            </a:extLst>
          </p:cNvPr>
          <p:cNvSpPr txBox="1">
            <a:spLocks/>
          </p:cNvSpPr>
          <p:nvPr/>
        </p:nvSpPr>
        <p:spPr>
          <a:xfrm>
            <a:off x="698498" y="-26378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  <a:highlight>
                  <a:srgbClr val="FFFF00"/>
                </a:highlight>
              </a:rPr>
              <a:t>Passing</a:t>
            </a:r>
            <a:r>
              <a:rPr lang="en-US" b="1" dirty="0">
                <a:solidFill>
                  <a:srgbClr val="008CDB"/>
                </a:solidFill>
              </a:rPr>
              <a:t> Host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8891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C176C-E398-4BAB-A0B9-E3B46DE8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409492"/>
            <a:ext cx="7553325" cy="5172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D2D2F4B-8B5B-4693-9033-3E90E1587D5E}"/>
              </a:ext>
            </a:extLst>
          </p:cNvPr>
          <p:cNvSpPr/>
          <p:nvPr/>
        </p:nvSpPr>
        <p:spPr>
          <a:xfrm flipH="1">
            <a:off x="5081244" y="1553317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DT_TAGS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C362BA-8363-4388-A900-E00F9407F46F}"/>
              </a:ext>
            </a:extLst>
          </p:cNvPr>
          <p:cNvSpPr/>
          <p:nvPr/>
        </p:nvSpPr>
        <p:spPr>
          <a:xfrm flipH="1">
            <a:off x="5081244" y="5943141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DT_CUSTOM_PROPS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62941A-C5C0-41B5-993B-73B58607A7B9}"/>
              </a:ext>
            </a:extLst>
          </p:cNvPr>
          <p:cNvSpPr/>
          <p:nvPr/>
        </p:nvSpPr>
        <p:spPr>
          <a:xfrm flipH="1">
            <a:off x="5081244" y="485364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DT_NODE_ID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82B61B-E430-491B-B08A-88EEB59F9418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Passing Process 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115013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environment for automatically monitoring any newly deployed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Dynatrace into environment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Find proper integration for pipeline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 missing tools from testbed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  new organizational processes and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Have environment 0 up and running.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Monitoring as a Service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Integrate new autonomous cloud 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workflows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for first application and test workflows in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Ensure daily deploys and updates work flawlessly</a:t>
            </a:r>
            <a:r>
              <a:rPr lang="en-US" sz="120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 and environment adjusts.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development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operations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Run business fire drills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Drive daily standup based</a:t>
            </a:r>
            <a:endParaRPr lang="en-US" sz="1200" b="0" i="0" u="none" strike="noStrike" kern="1200" cap="none" spc="0" baseline="0" noProof="0">
              <a:solidFill>
                <a:srgbClr val="FFFFFF"/>
              </a:solidFill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Prepare application 1 to move over to production. Add enterprise features (security , integrations)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integrations for custom data 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Build management zones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Adjust operational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Run app like normal production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Move first application to production use. Test repeatability for the next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Dynatrace is now used in all stages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Operations works with new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Processes are validated for other applications as well.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a long manual process to configure monitoring for a new app to fully automated monitoring within half an hour. Every Stakeholder gets automated dashboards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thei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 app. Make this a repeatable/standardized process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Working Dynatrace environment. Deployment automation in place, operations tooling available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E72D-7CAA-4A6D-B77D-C08A201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896510"/>
            <a:ext cx="7772400" cy="3800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AA29BA5-5EA1-4F32-9CCD-CB3C03950462}"/>
              </a:ext>
            </a:extLst>
          </p:cNvPr>
          <p:cNvSpPr/>
          <p:nvPr/>
        </p:nvSpPr>
        <p:spPr>
          <a:xfrm flipH="1">
            <a:off x="5526155" y="2053160"/>
            <a:ext cx="317058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Automated Tagging Rule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E0091D-9DEF-408D-806E-2219A654CB4F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b="1" dirty="0">
                <a:solidFill>
                  <a:srgbClr val="008CDB"/>
                </a:solidFill>
              </a:rPr>
              <a:t>Propagating Service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2886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sz="5000" b="1" dirty="0"/>
              <a:t>Monitoring </a:t>
            </a:r>
            <a:r>
              <a:rPr lang="de-AT" sz="5000" b="1" dirty="0" err="1"/>
              <a:t>as</a:t>
            </a:r>
            <a:r>
              <a:rPr lang="de-AT" sz="5000" b="1" dirty="0"/>
              <a:t> a Service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5616" y="2159757"/>
            <a:ext cx="11260767" cy="852262"/>
          </a:xfrm>
        </p:spPr>
        <p:txBody>
          <a:bodyPr anchor="t"/>
          <a:lstStyle/>
          <a:p>
            <a:r>
              <a:rPr lang="en-US" sz="1400" dirty="0"/>
              <a:t>November, 2018</a:t>
            </a:r>
          </a:p>
        </p:txBody>
      </p:sp>
    </p:spTree>
    <p:extLst>
      <p:ext uri="{BB962C8B-B14F-4D97-AF65-F5344CB8AC3E}">
        <p14:creationId xmlns:p14="http://schemas.microsoft.com/office/powerpoint/2010/main" val="314795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/>
              <a:t>Outline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sz="1600" dirty="0"/>
              <a:t>Instrument Kubernetes Cluster with Dynatrace </a:t>
            </a:r>
            <a:r>
              <a:rPr lang="en-US" sz="1600" dirty="0" err="1"/>
              <a:t>OneAgent</a:t>
            </a:r>
            <a:r>
              <a:rPr lang="en-US" sz="1600" dirty="0"/>
              <a:t> Operator</a:t>
            </a:r>
          </a:p>
          <a:p>
            <a:pPr lvl="1"/>
            <a:r>
              <a:rPr lang="en-US" sz="1600" dirty="0"/>
              <a:t>Pass and Extract Meta-Data for each deployed Process or Container</a:t>
            </a:r>
          </a:p>
          <a:p>
            <a:pPr lvl="1"/>
            <a:r>
              <a:rPr lang="de-AT" sz="1600" dirty="0"/>
              <a:t>Tagging </a:t>
            </a:r>
            <a:r>
              <a:rPr lang="de-AT" sz="1600" dirty="0" err="1"/>
              <a:t>of</a:t>
            </a:r>
            <a:r>
              <a:rPr lang="de-AT" sz="1600" dirty="0"/>
              <a:t> Services</a:t>
            </a:r>
          </a:p>
          <a:p>
            <a:pPr lvl="1"/>
            <a:r>
              <a:rPr lang="en-US" sz="1600" dirty="0"/>
              <a:t>Push Deployment &amp; Configuration Change Events to Dynatrace</a:t>
            </a:r>
          </a:p>
          <a:p>
            <a:pPr lvl="1"/>
            <a:r>
              <a:rPr lang="de-AT" sz="1600" dirty="0" err="1"/>
              <a:t>Define</a:t>
            </a:r>
            <a:r>
              <a:rPr lang="de-AT" sz="1600" dirty="0"/>
              <a:t> Management </a:t>
            </a:r>
            <a:r>
              <a:rPr lang="de-AT" sz="1600" dirty="0" err="1"/>
              <a:t>Zones</a:t>
            </a:r>
            <a:r>
              <a:rPr lang="de-AT" sz="1600" dirty="0"/>
              <a:t> in </a:t>
            </a:r>
            <a:r>
              <a:rPr lang="de-AT" sz="1600" dirty="0" err="1"/>
              <a:t>Dynatrace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create</a:t>
            </a:r>
            <a:r>
              <a:rPr lang="de-AT" sz="1600" dirty="0"/>
              <a:t> Access Control</a:t>
            </a:r>
          </a:p>
          <a:p>
            <a:pPr lvl="1"/>
            <a:r>
              <a:rPr lang="en-US" sz="1600" dirty="0"/>
              <a:t>Deploy </a:t>
            </a:r>
            <a:r>
              <a:rPr lang="en-US" sz="1600" dirty="0" err="1"/>
              <a:t>Sockshop</a:t>
            </a:r>
            <a:r>
              <a:rPr lang="en-US" sz="1600" dirty="0"/>
              <a:t> to Staging and validate Automation</a:t>
            </a:r>
          </a:p>
          <a:p>
            <a:pPr lvl="1"/>
            <a:r>
              <a:rPr lang="en-US" sz="1600" dirty="0"/>
              <a:t>Setup Alerting Profile for Availability Issues and Integrate with a </a:t>
            </a:r>
            <a:r>
              <a:rPr lang="en-US" sz="1600" dirty="0" err="1"/>
              <a:t>ChatOps</a:t>
            </a:r>
            <a:r>
              <a:rPr lang="en-US" sz="1600" dirty="0"/>
              <a:t> Tool</a:t>
            </a:r>
          </a:p>
          <a:p>
            <a:pPr lvl="1"/>
            <a:r>
              <a:rPr lang="de-AT" sz="1600" dirty="0">
                <a:highlight>
                  <a:srgbClr val="FFFF00"/>
                </a:highlight>
              </a:rPr>
              <a:t>Setup </a:t>
            </a:r>
            <a:r>
              <a:rPr lang="de-AT" sz="1600" dirty="0" err="1">
                <a:highlight>
                  <a:srgbClr val="FFFF00"/>
                </a:highlight>
              </a:rPr>
              <a:t>Availability</a:t>
            </a:r>
            <a:r>
              <a:rPr lang="de-AT" sz="1600" dirty="0">
                <a:highlight>
                  <a:srgbClr val="FFFF00"/>
                </a:highlight>
              </a:rPr>
              <a:t> Checks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Define Dashboards for Dev (Service), Operations (Availability), Business (RUM)</a:t>
            </a:r>
          </a:p>
          <a:p>
            <a:pPr lvl="1"/>
            <a:r>
              <a:rPr lang="de-AT" sz="1600" dirty="0" err="1">
                <a:highlight>
                  <a:srgbClr val="FFFF00"/>
                </a:highlight>
              </a:rPr>
              <a:t>Configure</a:t>
            </a:r>
            <a:r>
              <a:rPr lang="de-AT" sz="1600" dirty="0">
                <a:highlight>
                  <a:srgbClr val="FFFF00"/>
                </a:highlight>
              </a:rPr>
              <a:t> UEM Rum Tagging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dirty="0"/>
              <a:t>Recap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The Tutorials Sample App</a:t>
            </a:r>
            <a:br>
              <a:rPr lang="en-US" dirty="0"/>
            </a:br>
            <a:r>
              <a:rPr lang="en-US" dirty="0"/>
              <a:t>Overview when deployed in a single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810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Our Stack</a:t>
            </a:r>
            <a:r>
              <a:rPr lang="en-US" b="1" dirty="0"/>
              <a:t>: NGINX Frontend-Load Balancer, 1-x Frontend Apps, 1 Backend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6" y="2301058"/>
            <a:ext cx="3434579" cy="1932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433314" y="1929181"/>
            <a:ext cx="3434581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http://yourEC2Machine:80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43339" y="1508787"/>
            <a:ext cx="12001333" cy="4777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34514" y="6291671"/>
            <a:ext cx="12001332" cy="396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EC2 Instance running Docker (Created through CF Stack </a:t>
            </a:r>
            <a:r>
              <a:rPr lang="en-US" sz="2133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DynatraceMonitoringAsAServiceCFStack.json</a:t>
            </a:r>
            <a:r>
              <a:rPr lang="en-US" sz="2133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endParaRPr lang="en-US" sz="2133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227196" y="5806448"/>
            <a:ext cx="1440160" cy="4800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75FB2-3B99-43C8-BDE8-4AECDF74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8" y="2471686"/>
            <a:ext cx="7425900" cy="193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00D8F-63AE-49A2-9C63-7138C8AA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" y="3817032"/>
            <a:ext cx="3434579" cy="1989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9AFEA-78AB-485D-9DF0-71B4E6204246}"/>
              </a:ext>
            </a:extLst>
          </p:cNvPr>
          <p:cNvSpPr txBox="1"/>
          <p:nvPr/>
        </p:nvSpPr>
        <p:spPr>
          <a:xfrm>
            <a:off x="4783163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52AD-9D1B-4F5D-864F-42EE70B337FE}"/>
              </a:ext>
            </a:extLst>
          </p:cNvPr>
          <p:cNvSpPr txBox="1"/>
          <p:nvPr/>
        </p:nvSpPr>
        <p:spPr>
          <a:xfrm>
            <a:off x="7129670" y="4302447"/>
            <a:ext cx="1390505" cy="144122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4x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#1)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(2 – Build #2)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46AE-462B-457B-9D62-2C4FFABD736A}"/>
              </a:ext>
            </a:extLst>
          </p:cNvPr>
          <p:cNvSpPr txBox="1"/>
          <p:nvPr/>
        </p:nvSpPr>
        <p:spPr>
          <a:xfrm>
            <a:off x="10489096" y="4302447"/>
            <a:ext cx="715618" cy="619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Calibri Light" charset="0"/>
                <a:ea typeface="Calibri Light" charset="0"/>
                <a:cs typeface="Calibri Light" charset="0"/>
              </a:rPr>
              <a:t>1x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6FC5-338A-4686-83C9-6F0BF8FAD23B}"/>
              </a:ext>
            </a:extLst>
          </p:cNvPr>
          <p:cNvSpPr/>
          <p:nvPr/>
        </p:nvSpPr>
        <p:spPr>
          <a:xfrm>
            <a:off x="7025652" y="1968190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./run_frontend2builds_clustered.sh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F3908-CE5E-4688-853A-5223E76E136C}"/>
              </a:ext>
            </a:extLst>
          </p:cNvPr>
          <p:cNvSpPr/>
          <p:nvPr/>
        </p:nvSpPr>
        <p:spPr>
          <a:xfrm>
            <a:off x="9540391" y="5755352"/>
            <a:ext cx="2535619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Installed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OneAgent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E13BD-C2D9-40E0-8F6B-823CFBA45A76}"/>
              </a:ext>
            </a:extLst>
          </p:cNvPr>
          <p:cNvSpPr/>
          <p:nvPr/>
        </p:nvSpPr>
        <p:spPr>
          <a:xfrm>
            <a:off x="6788425" y="5755352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Dynatrace CLI (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dockerized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80E1-BD37-4871-9E47-37C9D9FAA12B}"/>
              </a:ext>
            </a:extLst>
          </p:cNvPr>
          <p:cNvSpPr/>
          <p:nvPr/>
        </p:nvSpPr>
        <p:spPr>
          <a:xfrm>
            <a:off x="4105122" y="1929181"/>
            <a:ext cx="2683303" cy="48005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Downloaded GitHub Repo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3" grpId="0"/>
      <p:bldP spid="14" grpId="0"/>
      <p:bldP spid="5" grpId="0"/>
      <p:bldP spid="8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Understanding </a:t>
            </a:r>
            <a:r>
              <a:rPr lang="en-US" sz="4267" dirty="0" err="1"/>
              <a:t>OneAgent</a:t>
            </a:r>
            <a:r>
              <a:rPr lang="en-US" sz="4267" dirty="0"/>
              <a:t> &amp; </a:t>
            </a:r>
            <a:r>
              <a:rPr lang="en-US" sz="4267" dirty="0" err="1"/>
              <a:t>Smartscape</a:t>
            </a:r>
            <a:br>
              <a:rPr lang="en-US" dirty="0"/>
            </a:br>
            <a:r>
              <a:rPr lang="en-US" dirty="0"/>
              <a:t>Out-of-the-Box &amp; Additional Meta Data Options</a:t>
            </a:r>
          </a:p>
        </p:txBody>
      </p:sp>
    </p:spTree>
    <p:extLst>
      <p:ext uri="{BB962C8B-B14F-4D97-AF65-F5344CB8AC3E}">
        <p14:creationId xmlns:p14="http://schemas.microsoft.com/office/powerpoint/2010/main" val="317314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043B325-4FA0-4861-8D8A-9B7EDA5B5EF6}"/>
              </a:ext>
            </a:extLst>
          </p:cNvPr>
          <p:cNvSpPr/>
          <p:nvPr/>
        </p:nvSpPr>
        <p:spPr>
          <a:xfrm>
            <a:off x="88166" y="4480455"/>
            <a:ext cx="2119717" cy="749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067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HOST_GROUP=k8s_cluster_sockshop</a:t>
            </a:r>
          </a:p>
          <a:p>
            <a:endParaRPr lang="en-US" sz="1067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DT_NODE_ID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=Build1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3ADA9B7-3701-40FF-BE67-81C59EB9944F}"/>
              </a:ext>
            </a:extLst>
          </p:cNvPr>
          <p:cNvSpPr/>
          <p:nvPr/>
        </p:nvSpPr>
        <p:spPr>
          <a:xfrm>
            <a:off x="137446" y="4664083"/>
            <a:ext cx="2021155" cy="378153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80C9A-B5A3-41F5-A9F7-71DA258DF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9840" y="4226204"/>
            <a:ext cx="3082756" cy="121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568E7-4817-4583-AD2B-1AEBD07CB5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1714" y="5533896"/>
            <a:ext cx="2314575" cy="1323975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BD1E722-B520-4CF0-B25C-171B6A6FC5E1}"/>
              </a:ext>
            </a:extLst>
          </p:cNvPr>
          <p:cNvSpPr/>
          <p:nvPr/>
        </p:nvSpPr>
        <p:spPr>
          <a:xfrm>
            <a:off x="8459041" y="5338183"/>
            <a:ext cx="1880314" cy="121948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65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45" y="2893219"/>
            <a:ext cx="9793088" cy="1071563"/>
          </a:xfrm>
        </p:spPr>
        <p:txBody>
          <a:bodyPr/>
          <a:lstStyle/>
          <a:p>
            <a:r>
              <a:rPr lang="en-US" sz="4267" dirty="0"/>
              <a:t>Process Groups (PGs) &amp; Process Groups Instances (PGIs)</a:t>
            </a:r>
            <a:br>
              <a:rPr lang="en-US" dirty="0"/>
            </a:br>
            <a:r>
              <a:rPr lang="en-US" dirty="0"/>
              <a:t>Understanding these Key Concepts is crucial</a:t>
            </a:r>
          </a:p>
        </p:txBody>
      </p:sp>
    </p:spTree>
    <p:extLst>
      <p:ext uri="{BB962C8B-B14F-4D97-AF65-F5344CB8AC3E}">
        <p14:creationId xmlns:p14="http://schemas.microsoft.com/office/powerpoint/2010/main" val="27323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13" r="2401"/>
          <a:stretch/>
        </p:blipFill>
        <p:spPr>
          <a:xfrm>
            <a:off x="4275117" y="1373335"/>
            <a:ext cx="7916883" cy="412014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Cluster of processes that belong together</a:t>
            </a:r>
          </a:p>
          <a:p>
            <a:r>
              <a:rPr lang="en-US" dirty="0"/>
              <a:t>Run the same software</a:t>
            </a:r>
          </a:p>
          <a:p>
            <a:r>
              <a:rPr lang="en-US" dirty="0"/>
              <a:t>Between ”Host” and “Service”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EEE4C-8365-244C-AB0F-1101411569BA}"/>
              </a:ext>
            </a:extLst>
          </p:cNvPr>
          <p:cNvSpPr/>
          <p:nvPr/>
        </p:nvSpPr>
        <p:spPr>
          <a:xfrm>
            <a:off x="581891" y="4181550"/>
            <a:ext cx="3443844" cy="748145"/>
          </a:xfrm>
          <a:prstGeom prst="rect">
            <a:avLst/>
          </a:prstGeom>
          <a:solidFill>
            <a:srgbClr val="516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A94E-D54B-4D46-ACE3-50742533A0E3}"/>
              </a:ext>
            </a:extLst>
          </p:cNvPr>
          <p:cNvSpPr/>
          <p:nvPr/>
        </p:nvSpPr>
        <p:spPr>
          <a:xfrm>
            <a:off x="580565" y="5671175"/>
            <a:ext cx="3443844" cy="748145"/>
          </a:xfrm>
          <a:prstGeom prst="rect">
            <a:avLst/>
          </a:prstGeom>
          <a:solidFill>
            <a:srgbClr val="14A8F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52C9F-E101-A945-AB40-D8DC445563F8}"/>
              </a:ext>
            </a:extLst>
          </p:cNvPr>
          <p:cNvSpPr/>
          <p:nvPr/>
        </p:nvSpPr>
        <p:spPr>
          <a:xfrm>
            <a:off x="581228" y="4929695"/>
            <a:ext cx="3443844" cy="748145"/>
          </a:xfrm>
          <a:prstGeom prst="rect">
            <a:avLst/>
          </a:prstGeom>
          <a:solidFill>
            <a:srgbClr val="008CD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50298-3FE9-CF43-9035-E67449FEB187}"/>
              </a:ext>
            </a:extLst>
          </p:cNvPr>
          <p:cNvSpPr/>
          <p:nvPr/>
        </p:nvSpPr>
        <p:spPr>
          <a:xfrm>
            <a:off x="581228" y="3433405"/>
            <a:ext cx="3443844" cy="748145"/>
          </a:xfrm>
          <a:prstGeom prst="rect">
            <a:avLst/>
          </a:prstGeom>
          <a:solidFill>
            <a:srgbClr val="9355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AFC516-1F13-1542-9B18-3219C8A89B50}"/>
              </a:ext>
            </a:extLst>
          </p:cNvPr>
          <p:cNvSpPr/>
          <p:nvPr/>
        </p:nvSpPr>
        <p:spPr>
          <a:xfrm rot="20021713">
            <a:off x="3780348" y="4626606"/>
            <a:ext cx="2302723" cy="481100"/>
          </a:xfrm>
          <a:prstGeom prst="rightArrow">
            <a:avLst>
              <a:gd name="adj1" fmla="val 37794"/>
              <a:gd name="adj2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D6FE95-677A-4B62-B1E9-C9301E0EA0C7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are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ProcessGroups</a:t>
            </a:r>
            <a:r>
              <a:rPr lang="de-DE" b="1" dirty="0">
                <a:solidFill>
                  <a:srgbClr val="008CDB"/>
                </a:solidFill>
              </a:rPr>
              <a:t>? </a:t>
            </a:r>
            <a:r>
              <a:rPr lang="de-DE" sz="1800" b="1" dirty="0">
                <a:solidFill>
                  <a:srgbClr val="008CDB"/>
                </a:solidFill>
              </a:rPr>
              <a:t>(1/4)</a:t>
            </a:r>
            <a:endParaRPr lang="de-AT" sz="1800" b="1" dirty="0">
              <a:solidFill>
                <a:srgbClr val="008C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88655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1431</Words>
  <Application>Microsoft Office PowerPoint</Application>
  <PresentationFormat>Widescreen</PresentationFormat>
  <Paragraphs>257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SimSun</vt:lpstr>
      <vt:lpstr>Arial</vt:lpstr>
      <vt:lpstr>Arial Unicode MS</vt:lpstr>
      <vt:lpstr>Calibri</vt:lpstr>
      <vt:lpstr>Calibri Light</vt:lpstr>
      <vt:lpstr>Consolas</vt:lpstr>
      <vt:lpstr>Courier New</vt:lpstr>
      <vt:lpstr>Helvetica Light</vt:lpstr>
      <vt:lpstr>Liberation Sans</vt:lpstr>
      <vt:lpstr>Lucida Sans</vt:lpstr>
      <vt:lpstr>Roboto</vt:lpstr>
      <vt:lpstr>Roboto Light</vt:lpstr>
      <vt:lpstr>Verdana</vt:lpstr>
      <vt:lpstr>Wingdings</vt:lpstr>
      <vt:lpstr>master_master</vt:lpstr>
      <vt:lpstr>1_master_master</vt:lpstr>
      <vt:lpstr>2_master_master</vt:lpstr>
      <vt:lpstr>Office Theme</vt:lpstr>
      <vt:lpstr>Monitoring as a Service</vt:lpstr>
      <vt:lpstr>PowerPoint Presentation</vt:lpstr>
      <vt:lpstr>Outline</vt:lpstr>
      <vt:lpstr>The Tutorials Sample App Overview when deployed in a single environment</vt:lpstr>
      <vt:lpstr>Our Stack: NGINX Frontend-Load Balancer, 1-x Frontend Apps, 1 Backend Service</vt:lpstr>
      <vt:lpstr>Understanding OneAgent &amp; Smartscape Out-of-the-Box &amp; Additional Meta Data Options</vt:lpstr>
      <vt:lpstr>PowerPoint Presentation</vt:lpstr>
      <vt:lpstr>Process Groups (PGs) &amp; Process Groups Instances (PGIs) Understanding these Key Concepts is crucial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as a Service Automation aspects of FullStack Monitoring</vt:lpstr>
      <vt:lpstr>PowerPoint Presentation</vt:lpstr>
      <vt:lpstr>PowerPoint Presentation</vt:lpstr>
      <vt:lpstr>PowerPoint Presentation</vt:lpstr>
      <vt:lpstr>Monitoring as 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71</cp:revision>
  <cp:lastPrinted>2016-08-25T08:30:24Z</cp:lastPrinted>
  <dcterms:created xsi:type="dcterms:W3CDTF">2018-04-09T08:30:53Z</dcterms:created>
  <dcterms:modified xsi:type="dcterms:W3CDTF">2018-10-29T10:10:35Z</dcterms:modified>
</cp:coreProperties>
</file>